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81" r:id="rId6"/>
    <p:sldId id="259" r:id="rId7"/>
    <p:sldId id="269" r:id="rId8"/>
    <p:sldId id="262" r:id="rId9"/>
    <p:sldId id="265" r:id="rId10"/>
    <p:sldId id="278" r:id="rId11"/>
    <p:sldId id="260" r:id="rId12"/>
    <p:sldId id="264" r:id="rId13"/>
    <p:sldId id="263" r:id="rId14"/>
    <p:sldId id="267" r:id="rId15"/>
    <p:sldId id="280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22.svg"/><Relationship Id="rId5" Type="http://schemas.openxmlformats.org/officeDocument/2006/relationships/slide" Target="slide15.xml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4348344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3335982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333598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3335982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87746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2490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3276210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4387972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527" y="3389982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7" y="3389982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4416929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4416929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4416929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3389982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66" name="Retângulo 64">
            <a:extLst>
              <a:ext uri="{FF2B5EF4-FFF2-40B4-BE49-F238E27FC236}">
                <a16:creationId xmlns:a16="http://schemas.microsoft.com/office/drawing/2014/main" id="{E5E986C6-FB9F-2A4A-98A6-3801803F9983}"/>
              </a:ext>
            </a:extLst>
          </p:cNvPr>
          <p:cNvSpPr/>
          <p:nvPr/>
        </p:nvSpPr>
        <p:spPr>
          <a:xfrm>
            <a:off x="6477811" y="5299381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3">
            <a:extLst>
              <a:ext uri="{FF2B5EF4-FFF2-40B4-BE49-F238E27FC236}">
                <a16:creationId xmlns:a16="http://schemas.microsoft.com/office/drawing/2014/main" id="{7A169EBE-08EC-5743-B18B-7EE75E0B7396}"/>
              </a:ext>
            </a:extLst>
          </p:cNvPr>
          <p:cNvSpPr/>
          <p:nvPr/>
        </p:nvSpPr>
        <p:spPr>
          <a:xfrm>
            <a:off x="10282526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50">
            <a:extLst>
              <a:ext uri="{FF2B5EF4-FFF2-40B4-BE49-F238E27FC236}">
                <a16:creationId xmlns:a16="http://schemas.microsoft.com/office/drawing/2014/main" id="{76CCE389-A368-8640-965B-FA4E38CB2C28}"/>
              </a:ext>
            </a:extLst>
          </p:cNvPr>
          <p:cNvSpPr/>
          <p:nvPr/>
        </p:nvSpPr>
        <p:spPr>
          <a:xfrm>
            <a:off x="8251431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F97B6F3C-4B91-0748-ACE4-F3BEE6B6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6" y="5338855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aixaDeTexto 19">
            <a:extLst>
              <a:ext uri="{FF2B5EF4-FFF2-40B4-BE49-F238E27FC236}">
                <a16:creationId xmlns:a16="http://schemas.microsoft.com/office/drawing/2014/main" id="{17A82289-7048-214E-A88B-A79D3439F20D}"/>
              </a:ext>
            </a:extLst>
          </p:cNvPr>
          <p:cNvSpPr txBox="1"/>
          <p:nvPr/>
        </p:nvSpPr>
        <p:spPr>
          <a:xfrm>
            <a:off x="1084690" y="517654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pic>
        <p:nvPicPr>
          <p:cNvPr id="72" name="Gráfico 33">
            <a:extLst>
              <a:ext uri="{FF2B5EF4-FFF2-40B4-BE49-F238E27FC236}">
                <a16:creationId xmlns:a16="http://schemas.microsoft.com/office/drawing/2014/main" id="{21C87623-39F6-574D-8B5E-50410D633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6" y="5353381"/>
            <a:ext cx="288000" cy="288000"/>
          </a:xfrm>
          <a:prstGeom prst="rect">
            <a:avLst/>
          </a:prstGeom>
        </p:spPr>
      </p:pic>
      <p:grpSp>
        <p:nvGrpSpPr>
          <p:cNvPr id="74" name="Agrupar 29">
            <a:extLst>
              <a:ext uri="{FF2B5EF4-FFF2-40B4-BE49-F238E27FC236}">
                <a16:creationId xmlns:a16="http://schemas.microsoft.com/office/drawing/2014/main" id="{56D81C02-6BB7-DD46-A941-17C7DDE8E8E1}"/>
              </a:ext>
            </a:extLst>
          </p:cNvPr>
          <p:cNvGrpSpPr/>
          <p:nvPr/>
        </p:nvGrpSpPr>
        <p:grpSpPr>
          <a:xfrm>
            <a:off x="10329676" y="5353381"/>
            <a:ext cx="913700" cy="288000"/>
            <a:chOff x="10329677" y="3031016"/>
            <a:chExt cx="913700" cy="288000"/>
          </a:xfrm>
        </p:grpSpPr>
        <p:pic>
          <p:nvPicPr>
            <p:cNvPr id="75" name="Gráfico 32">
              <a:extLst>
                <a:ext uri="{FF2B5EF4-FFF2-40B4-BE49-F238E27FC236}">
                  <a16:creationId xmlns:a16="http://schemas.microsoft.com/office/drawing/2014/main" id="{C9C90EDD-69E9-0343-84EB-3062187E7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76" name="Gráfico 41">
              <a:extLst>
                <a:ext uri="{FF2B5EF4-FFF2-40B4-BE49-F238E27FC236}">
                  <a16:creationId xmlns:a16="http://schemas.microsoft.com/office/drawing/2014/main" id="{BF36D196-3427-7F49-8F67-A80A6C2E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83" name="Gráfico 44">
              <a:extLst>
                <a:ext uri="{FF2B5EF4-FFF2-40B4-BE49-F238E27FC236}">
                  <a16:creationId xmlns:a16="http://schemas.microsoft.com/office/drawing/2014/main" id="{B63D2F95-051B-2042-92F7-28B63FEE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84" name="Agrupar 30">
            <a:extLst>
              <a:ext uri="{FF2B5EF4-FFF2-40B4-BE49-F238E27FC236}">
                <a16:creationId xmlns:a16="http://schemas.microsoft.com/office/drawing/2014/main" id="{DBC9EDD7-1366-6346-A1F2-E6C1EBBACE92}"/>
              </a:ext>
            </a:extLst>
          </p:cNvPr>
          <p:cNvGrpSpPr/>
          <p:nvPr/>
        </p:nvGrpSpPr>
        <p:grpSpPr>
          <a:xfrm>
            <a:off x="8308896" y="5353381"/>
            <a:ext cx="893070" cy="288000"/>
            <a:chOff x="8268305" y="3024545"/>
            <a:chExt cx="893070" cy="288000"/>
          </a:xfrm>
        </p:grpSpPr>
        <p:pic>
          <p:nvPicPr>
            <p:cNvPr id="85" name="Gráfico 31">
              <a:extLst>
                <a:ext uri="{FF2B5EF4-FFF2-40B4-BE49-F238E27FC236}">
                  <a16:creationId xmlns:a16="http://schemas.microsoft.com/office/drawing/2014/main" id="{EF8DCB46-372F-3F4B-AF60-6CD8E171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87" name="Gráfico 46">
              <a:extLst>
                <a:ext uri="{FF2B5EF4-FFF2-40B4-BE49-F238E27FC236}">
                  <a16:creationId xmlns:a16="http://schemas.microsoft.com/office/drawing/2014/main" id="{22DE51BC-A00E-434E-8498-E3A0024D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88" name="Gráfico 47">
              <a:extLst>
                <a:ext uri="{FF2B5EF4-FFF2-40B4-BE49-F238E27FC236}">
                  <a16:creationId xmlns:a16="http://schemas.microsoft.com/office/drawing/2014/main" id="{D08A3816-D261-B84B-941A-22E38DF28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7C8BE9F-8A20-1848-8A50-57B2791BCBBA}"/>
              </a:ext>
            </a:extLst>
          </p:cNvPr>
          <p:cNvSpPr/>
          <p:nvPr/>
        </p:nvSpPr>
        <p:spPr>
          <a:xfrm>
            <a:off x="329462" y="5034821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3966826" y="5852323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013CF-7A28-A343-878C-36D7693DD3A8}"/>
              </a:ext>
            </a:extLst>
          </p:cNvPr>
          <p:cNvGrpSpPr/>
          <p:nvPr/>
        </p:nvGrpSpPr>
        <p:grpSpPr>
          <a:xfrm>
            <a:off x="4464394" y="1700491"/>
            <a:ext cx="2020475" cy="4008930"/>
            <a:chOff x="4464394" y="1700491"/>
            <a:chExt cx="2020475" cy="4008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8C271C-A47E-4C41-8F1E-0655B7D9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26" r="21364"/>
            <a:stretch/>
          </p:blipFill>
          <p:spPr>
            <a:xfrm>
              <a:off x="4570066" y="2673534"/>
              <a:ext cx="1809138" cy="20628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59B99E-3F11-5A4E-B478-604E6C3A0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936" r="72207"/>
            <a:stretch/>
          </p:blipFill>
          <p:spPr>
            <a:xfrm rot="5400000">
              <a:off x="5010917" y="1368154"/>
              <a:ext cx="889844" cy="1771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F2DE0B-1BE8-DD40-925D-037A72272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" r="72208"/>
            <a:stretch/>
          </p:blipFill>
          <p:spPr>
            <a:xfrm rot="5400000">
              <a:off x="5006297" y="4196506"/>
              <a:ext cx="936670" cy="1809137"/>
            </a:xfrm>
            <a:prstGeom prst="rect">
              <a:avLst/>
            </a:prstGeom>
          </p:spPr>
        </p:pic>
        <p:pic>
          <p:nvPicPr>
            <p:cNvPr id="3" name="Picture 10" descr="Iphone X Cutframe - Iphone X Png Transparent Background ...">
              <a:extLst>
                <a:ext uri="{FF2B5EF4-FFF2-40B4-BE49-F238E27FC236}">
                  <a16:creationId xmlns:a16="http://schemas.microsoft.com/office/drawing/2014/main" id="{A96EE8E2-9D68-4E2D-8773-06DC4CDE0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02" b="95228" l="10000" r="90000">
                          <a14:foregroundMark x1="36087" y1="5514" x2="40761" y2="5832"/>
                          <a14:foregroundMark x1="43478" y1="8696" x2="47609" y2="8484"/>
                          <a14:foregroundMark x1="54891" y1="7529" x2="55217" y2="8484"/>
                          <a14:foregroundMark x1="42065" y1="5938" x2="57500" y2="5620"/>
                          <a14:foregroundMark x1="57500" y1="5620" x2="69239" y2="6469"/>
                          <a14:foregroundMark x1="69239" y1="6787" x2="72717" y2="13468"/>
                          <a14:foregroundMark x1="72717" y1="13468" x2="72065" y2="20785"/>
                          <a14:foregroundMark x1="72065" y1="20785" x2="72065" y2="20891"/>
                          <a14:foregroundMark x1="28370" y1="90032" x2="34674" y2="93955"/>
                          <a14:foregroundMark x1="34674" y1="93955" x2="42283" y2="94380"/>
                          <a14:foregroundMark x1="42283" y1="94380" x2="49348" y2="93955"/>
                          <a14:foregroundMark x1="49348" y1="93955" x2="64565" y2="93955"/>
                          <a14:foregroundMark x1="64565" y1="93955" x2="71196" y2="91622"/>
                          <a14:foregroundMark x1="71196" y1="91622" x2="71522" y2="89714"/>
                          <a14:foregroundMark x1="30978" y1="94274" x2="37935" y2="95228"/>
                          <a14:foregroundMark x1="69130" y1="6363" x2="72717" y2="12831"/>
                          <a14:foregroundMark x1="72717" y1="12831" x2="72065" y2="19194"/>
                          <a14:backgroundMark x1="20217" y1="15270" x2="326" y2="11453"/>
                          <a14:backgroundMark x1="75326" y1="18028" x2="89348" y2="10817"/>
                          <a14:backgroundMark x1="78696" y1="35737" x2="98478" y2="37116"/>
                          <a14:backgroundMark x1="57717" y1="31813" x2="31304" y2="407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5" t="3895" r="26460" b="3365"/>
            <a:stretch/>
          </p:blipFill>
          <p:spPr bwMode="auto">
            <a:xfrm>
              <a:off x="4464394" y="1700491"/>
              <a:ext cx="2020475" cy="400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9070515" y="477646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8C560DB7-B38B-9A4D-8161-2364D38B794B}"/>
              </a:ext>
            </a:extLst>
          </p:cNvPr>
          <p:cNvSpPr txBox="1"/>
          <p:nvPr/>
        </p:nvSpPr>
        <p:spPr>
          <a:xfrm>
            <a:off x="9262112" y="3801742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9275461" y="291875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8925080" y="2261547"/>
            <a:ext cx="266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Potencial realista</a:t>
            </a:r>
          </a:p>
        </p:txBody>
      </p:sp>
      <p:sp>
        <p:nvSpPr>
          <p:cNvPr id="21" name="CaixaDeTexto 8">
            <a:extLst>
              <a:ext uri="{FF2B5EF4-FFF2-40B4-BE49-F238E27FC236}">
                <a16:creationId xmlns:a16="http://schemas.microsoft.com/office/drawing/2014/main" id="{2657F714-B5AC-974B-9BBC-A21BD0D45530}"/>
              </a:ext>
            </a:extLst>
          </p:cNvPr>
          <p:cNvSpPr txBox="1"/>
          <p:nvPr/>
        </p:nvSpPr>
        <p:spPr>
          <a:xfrm>
            <a:off x="868510" y="3000088"/>
            <a:ext cx="2020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27843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7192" y="527843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8000" y="12558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170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Feedbacks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574572" y="221435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-  Pesquisa</a:t>
            </a:r>
          </a:p>
        </p:txBody>
      </p:sp>
      <p:sp>
        <p:nvSpPr>
          <p:cNvPr id="11" name="CaixaDeTexto 9">
            <a:extLst>
              <a:ext uri="{FF2B5EF4-FFF2-40B4-BE49-F238E27FC236}">
                <a16:creationId xmlns:a16="http://schemas.microsoft.com/office/drawing/2014/main" id="{01CDA324-9228-EA41-905E-F3DB2D6249BE}"/>
              </a:ext>
            </a:extLst>
          </p:cNvPr>
          <p:cNvSpPr txBox="1"/>
          <p:nvPr/>
        </p:nvSpPr>
        <p:spPr>
          <a:xfrm>
            <a:off x="574571" y="324347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- Radar – manter uma cor</a:t>
            </a:r>
          </a:p>
        </p:txBody>
      </p:sp>
      <p:sp>
        <p:nvSpPr>
          <p:cNvPr id="12" name="CaixaDeTexto 9">
            <a:extLst>
              <a:ext uri="{FF2B5EF4-FFF2-40B4-BE49-F238E27FC236}">
                <a16:creationId xmlns:a16="http://schemas.microsoft.com/office/drawing/2014/main" id="{C974D761-2E66-C74D-8C9C-A1BEDAFD5ED2}"/>
              </a:ext>
            </a:extLst>
          </p:cNvPr>
          <p:cNvSpPr txBox="1"/>
          <p:nvPr/>
        </p:nvSpPr>
        <p:spPr>
          <a:xfrm>
            <a:off x="574572" y="272025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FF8200"/>
                </a:solidFill>
              </a:rPr>
              <a:t>Stakeholders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A1B704EC-6151-1848-AEB6-BF56940BFE22}"/>
              </a:ext>
            </a:extLst>
          </p:cNvPr>
          <p:cNvSpPr txBox="1"/>
          <p:nvPr/>
        </p:nvSpPr>
        <p:spPr>
          <a:xfrm>
            <a:off x="574571" y="3802942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Sentido das animações (slide 8)</a:t>
            </a:r>
          </a:p>
        </p:txBody>
      </p:sp>
    </p:spTree>
    <p:extLst>
      <p:ext uri="{BB962C8B-B14F-4D97-AF65-F5344CB8AC3E}">
        <p14:creationId xmlns:p14="http://schemas.microsoft.com/office/powerpoint/2010/main" val="382641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Instacart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  <p:sp>
        <p:nvSpPr>
          <p:cNvPr id="56" name="CaixaDeTexto 1">
            <a:extLst>
              <a:ext uri="{FF2B5EF4-FFF2-40B4-BE49-F238E27FC236}">
                <a16:creationId xmlns:a16="http://schemas.microsoft.com/office/drawing/2014/main" id="{E9DD137D-B235-2845-986A-C875AFC4C221}"/>
              </a:ext>
            </a:extLst>
          </p:cNvPr>
          <p:cNvSpPr txBox="1"/>
          <p:nvPr/>
        </p:nvSpPr>
        <p:spPr>
          <a:xfrm>
            <a:off x="11145462" y="1233597"/>
            <a:ext cx="1046538" cy="430887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96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Respondentes</a:t>
            </a:r>
          </a:p>
        </p:txBody>
      </p:sp>
      <p:sp>
        <p:nvSpPr>
          <p:cNvPr id="57" name="Seta: para a Direita Listrada 2">
            <a:extLst>
              <a:ext uri="{FF2B5EF4-FFF2-40B4-BE49-F238E27FC236}">
                <a16:creationId xmlns:a16="http://schemas.microsoft.com/office/drawing/2014/main" id="{D6DF214B-F130-AB4E-AD13-C3349E4878BC}"/>
              </a:ext>
            </a:extLst>
          </p:cNvPr>
          <p:cNvSpPr/>
          <p:nvPr/>
        </p:nvSpPr>
        <p:spPr>
          <a:xfrm>
            <a:off x="4120393" y="1763016"/>
            <a:ext cx="680123" cy="523220"/>
          </a:xfrm>
          <a:prstGeom prst="stripedRightArrow">
            <a:avLst>
              <a:gd name="adj1" fmla="val 64937"/>
              <a:gd name="adj2" fmla="val 42531"/>
            </a:avLst>
          </a:prstGeom>
          <a:solidFill>
            <a:schemeClr val="bg1"/>
          </a:solidFill>
          <a:ln>
            <a:solidFill>
              <a:srgbClr val="42B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insights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359553" y="1545710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532848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" y="2478765"/>
            <a:ext cx="4794464" cy="307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168640-4E85-2B47-84FE-0EFF4F2EE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t="8263" r="1794"/>
          <a:stretch/>
        </p:blipFill>
        <p:spPr>
          <a:xfrm>
            <a:off x="6415681" y="2068930"/>
            <a:ext cx="4545348" cy="3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57949" y="97528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Perfis independentes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8928141" y="5767501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45.360 usuários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891556" y="5792075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508545" y="3212922"/>
            <a:ext cx="1871184" cy="1055608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21.626 pessoas</a:t>
            </a:r>
          </a:p>
        </p:txBody>
      </p:sp>
      <p:pic>
        <p:nvPicPr>
          <p:cNvPr id="32" name="Picture 31" descr="A close up of a device&#10;&#10;Description automatically generated">
            <a:extLst>
              <a:ext uri="{FF2B5EF4-FFF2-40B4-BE49-F238E27FC236}">
                <a16:creationId xmlns:a16="http://schemas.microsoft.com/office/drawing/2014/main" id="{3198B12B-3067-4C46-A9CD-21E0C9ECC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9876"/>
          <a:stretch/>
        </p:blipFill>
        <p:spPr>
          <a:xfrm>
            <a:off x="270303" y="2021612"/>
            <a:ext cx="3213584" cy="31476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38F600-0C95-CD46-BC19-2B6D680F9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r="21416" b="6871"/>
          <a:stretch/>
        </p:blipFill>
        <p:spPr>
          <a:xfrm>
            <a:off x="7717752" y="1873710"/>
            <a:ext cx="3723075" cy="3110579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51761" y="1428922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14521" y="1324981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compra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96BEE2-E2BF-B845-BF68-EE160CBD867F}"/>
              </a:ext>
            </a:extLst>
          </p:cNvPr>
          <p:cNvCxnSpPr>
            <a:cxnSpLocks/>
          </p:cNvCxnSpPr>
          <p:nvPr/>
        </p:nvCxnSpPr>
        <p:spPr>
          <a:xfrm flipV="1">
            <a:off x="3431417" y="3740720"/>
            <a:ext cx="826713" cy="62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C90E41-AF57-F145-9608-D543B34ED2D3}"/>
              </a:ext>
            </a:extLst>
          </p:cNvPr>
          <p:cNvCxnSpPr>
            <a:cxnSpLocks/>
          </p:cNvCxnSpPr>
          <p:nvPr/>
        </p:nvCxnSpPr>
        <p:spPr>
          <a:xfrm flipH="1" flipV="1">
            <a:off x="6565522" y="3740720"/>
            <a:ext cx="932139" cy="52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1">
            <a:extLst>
              <a:ext uri="{FF2B5EF4-FFF2-40B4-BE49-F238E27FC236}">
                <a16:creationId xmlns:a16="http://schemas.microsoft.com/office/drawing/2014/main" id="{0B9357F8-BC7B-2E47-8241-1718F526D15A}"/>
              </a:ext>
            </a:extLst>
          </p:cNvPr>
          <p:cNvSpPr txBox="1"/>
          <p:nvPr/>
        </p:nvSpPr>
        <p:spPr>
          <a:xfrm>
            <a:off x="735345" y="4926684"/>
            <a:ext cx="228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Dias entre as compras</a:t>
            </a:r>
          </a:p>
        </p:txBody>
      </p:sp>
      <p:sp>
        <p:nvSpPr>
          <p:cNvPr id="50" name="CaixaDeTexto 1">
            <a:extLst>
              <a:ext uri="{FF2B5EF4-FFF2-40B4-BE49-F238E27FC236}">
                <a16:creationId xmlns:a16="http://schemas.microsoft.com/office/drawing/2014/main" id="{0A7A11A8-0920-6F46-9FC1-DDF05C4BBE87}"/>
              </a:ext>
            </a:extLst>
          </p:cNvPr>
          <p:cNvSpPr txBox="1"/>
          <p:nvPr/>
        </p:nvSpPr>
        <p:spPr>
          <a:xfrm>
            <a:off x="725096" y="5296016"/>
            <a:ext cx="219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Número de produtos</a:t>
            </a:r>
          </a:p>
        </p:txBody>
      </p:sp>
      <p:sp>
        <p:nvSpPr>
          <p:cNvPr id="51" name="CaixaDeTexto 1">
            <a:extLst>
              <a:ext uri="{FF2B5EF4-FFF2-40B4-BE49-F238E27FC236}">
                <a16:creationId xmlns:a16="http://schemas.microsoft.com/office/drawing/2014/main" id="{9675BF29-1F7D-6841-AD8E-AFF49D8B1D17}"/>
              </a:ext>
            </a:extLst>
          </p:cNvPr>
          <p:cNvSpPr txBox="1"/>
          <p:nvPr/>
        </p:nvSpPr>
        <p:spPr>
          <a:xfrm>
            <a:off x="8540685" y="5085400"/>
            <a:ext cx="263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Importância dos produtos</a:t>
            </a:r>
          </a:p>
        </p:txBody>
      </p: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2413525" y="5838621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453123" y="1257192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92689" y="2081282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5310086" y="2081282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9598485" y="5329371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9761682" y="3465766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</a:t>
            </a:r>
            <a:r>
              <a:rPr lang="pt-BR" sz="2400" dirty="0" err="1">
                <a:solidFill>
                  <a:srgbClr val="FF8200"/>
                </a:solidFill>
              </a:rPr>
              <a:t>Rafaelas</a:t>
            </a:r>
            <a:endParaRPr lang="pt-BR" sz="2400" dirty="0">
              <a:solidFill>
                <a:srgbClr val="FF8200"/>
              </a:solidFill>
            </a:endParaRP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74127317-4CA3-8E47-935A-65A89CDBA09B}"/>
              </a:ext>
            </a:extLst>
          </p:cNvPr>
          <p:cNvSpPr txBox="1"/>
          <p:nvPr/>
        </p:nvSpPr>
        <p:spPr>
          <a:xfrm>
            <a:off x="9748333" y="4348758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1F2228-07DD-E449-968E-66E2C91B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" t="9262" b="1"/>
          <a:stretch/>
        </p:blipFill>
        <p:spPr>
          <a:xfrm>
            <a:off x="5059266" y="2638842"/>
            <a:ext cx="3201598" cy="26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068074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88FEA15E-8363-6E4F-AAD8-CE12CB300560}"/>
              </a:ext>
            </a:extLst>
          </p:cNvPr>
          <p:cNvSpPr txBox="1"/>
          <p:nvPr/>
        </p:nvSpPr>
        <p:spPr>
          <a:xfrm>
            <a:off x="2456571" y="5513658"/>
            <a:ext cx="613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1330</Words>
  <Application>Microsoft Macintosh PowerPoint</Application>
  <PresentationFormat>Widescreen</PresentationFormat>
  <Paragraphs>183</Paragraphs>
  <Slides>21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63</cp:revision>
  <dcterms:created xsi:type="dcterms:W3CDTF">2020-08-15T11:26:10Z</dcterms:created>
  <dcterms:modified xsi:type="dcterms:W3CDTF">2020-09-05T11:42:43Z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